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5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7.jpg" ContentType="image/jpg"/>
  <Override PartName="/ppt/media/image19.jpg" ContentType="image/jp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7"/>
  </p:notesMasterIdLst>
  <p:sldIdLst>
    <p:sldId id="256" r:id="rId2"/>
    <p:sldId id="291" r:id="rId3"/>
    <p:sldId id="292" r:id="rId4"/>
    <p:sldId id="293" r:id="rId5"/>
    <p:sldId id="259" r:id="rId6"/>
    <p:sldId id="294" r:id="rId7"/>
    <p:sldId id="261" r:id="rId8"/>
    <p:sldId id="262" r:id="rId9"/>
    <p:sldId id="295" r:id="rId10"/>
    <p:sldId id="296" r:id="rId11"/>
    <p:sldId id="297" r:id="rId12"/>
    <p:sldId id="299" r:id="rId13"/>
    <p:sldId id="300" r:id="rId14"/>
    <p:sldId id="30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359900" cy="5257800"/>
  <p:notesSz cx="9359900" cy="5257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647"/>
  </p:normalViewPr>
  <p:slideViewPr>
    <p:cSldViewPr>
      <p:cViewPr varScale="1">
        <p:scale>
          <a:sx n="152" d="100"/>
          <a:sy n="152" d="100"/>
        </p:scale>
        <p:origin x="200" y="8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6063" cy="2635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2250" y="0"/>
            <a:ext cx="4056063" cy="2635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6DB50-3B5C-D948-92ED-FD2C3738A91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657225"/>
            <a:ext cx="3159125" cy="1774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625" y="2530475"/>
            <a:ext cx="7486650" cy="2070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994275"/>
            <a:ext cx="4056063" cy="2635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2250" y="4994275"/>
            <a:ext cx="4056063" cy="2635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A0FDA-9BA1-B642-A070-939618895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0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8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1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9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6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A0FDA-9BA1-B642-A070-939618895D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3066" y="525780"/>
            <a:ext cx="7721918" cy="2804160"/>
          </a:xfrm>
          <a:prstGeom prst="rect">
            <a:avLst/>
          </a:prstGeom>
        </p:spPr>
        <p:txBody>
          <a:bodyPr anchor="t" anchorCtr="0"/>
          <a:lstStyle>
            <a:lvl1pPr>
              <a:defRPr sz="61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670369" y="4314734"/>
            <a:ext cx="438712" cy="6970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83570" cy="52578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475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97" y="3738870"/>
            <a:ext cx="7347118" cy="43449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38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8797" y="584200"/>
            <a:ext cx="7347118" cy="2791177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20"/>
            </a:lvl1pPr>
            <a:lvl2pPr marL="262901" indent="0">
              <a:buNone/>
              <a:defRPr sz="920"/>
            </a:lvl2pPr>
            <a:lvl3pPr marL="525803" indent="0">
              <a:buNone/>
              <a:defRPr sz="920"/>
            </a:lvl3pPr>
            <a:lvl4pPr marL="788704" indent="0">
              <a:buNone/>
              <a:defRPr sz="920"/>
            </a:lvl4pPr>
            <a:lvl5pPr marL="1051606" indent="0">
              <a:buNone/>
              <a:defRPr sz="920"/>
            </a:lvl5pPr>
            <a:lvl6pPr marL="1314507" indent="0">
              <a:buNone/>
              <a:defRPr sz="920"/>
            </a:lvl6pPr>
            <a:lvl7pPr marL="1577409" indent="0">
              <a:buNone/>
              <a:defRPr sz="920"/>
            </a:lvl7pPr>
            <a:lvl8pPr marL="1840310" indent="0">
              <a:buNone/>
              <a:defRPr sz="920"/>
            </a:lvl8pPr>
            <a:lvl9pPr marL="2103211" indent="0">
              <a:buNone/>
              <a:defRPr sz="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798" y="4173369"/>
            <a:ext cx="7347117" cy="378513"/>
          </a:xfrm>
        </p:spPr>
        <p:txBody>
          <a:bodyPr>
            <a:normAutofit/>
          </a:bodyPr>
          <a:lstStyle>
            <a:lvl1pPr marL="0" indent="0">
              <a:buNone/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608797" y="3692426"/>
            <a:ext cx="7347118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9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48" y="684349"/>
            <a:ext cx="5926723" cy="2519363"/>
          </a:xfrm>
          <a:prstGeom prst="rect">
            <a:avLst/>
          </a:prstGeom>
        </p:spPr>
        <p:txBody>
          <a:bodyPr/>
          <a:lstStyle>
            <a:lvl1pPr>
              <a:defRPr sz="276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89786" y="3374800"/>
            <a:ext cx="5588647" cy="38237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35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5651" y="318997"/>
            <a:ext cx="615635" cy="117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7015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1491" y="2630918"/>
            <a:ext cx="615635" cy="117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7015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8134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281" y="946405"/>
            <a:ext cx="5926723" cy="634831"/>
          </a:xfrm>
          <a:prstGeom prst="rect">
            <a:avLst/>
          </a:prstGeom>
        </p:spPr>
        <p:txBody>
          <a:bodyPr/>
          <a:lstStyle>
            <a:lvl1pPr>
              <a:defRPr sz="276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281" y="1835118"/>
            <a:ext cx="5926723" cy="181029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33282" y="3808984"/>
            <a:ext cx="3586746" cy="4985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9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74645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576" y="2271077"/>
            <a:ext cx="2262334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5558" y="2796858"/>
            <a:ext cx="2247352" cy="1825625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76176" y="2271077"/>
            <a:ext cx="2254177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68072" y="2796858"/>
            <a:ext cx="2262279" cy="1825625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64349" y="2271077"/>
            <a:ext cx="2251008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64349" y="2796858"/>
            <a:ext cx="2251008" cy="1825625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855248" y="2387918"/>
            <a:ext cx="0" cy="22345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339616" y="2387918"/>
            <a:ext cx="0" cy="22345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53701" y="1252380"/>
            <a:ext cx="972552" cy="97123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9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3049300" y="1252380"/>
            <a:ext cx="972552" cy="97123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9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537475" y="1252380"/>
            <a:ext cx="972552" cy="97123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90"/>
          </a:p>
        </p:txBody>
      </p:sp>
    </p:spTree>
    <p:extLst>
      <p:ext uri="{BB962C8B-B14F-4D97-AF65-F5344CB8AC3E}">
        <p14:creationId xmlns:p14="http://schemas.microsoft.com/office/powerpoint/2010/main" val="285189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901" y="2791701"/>
            <a:ext cx="2257102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00901" y="1394778"/>
            <a:ext cx="2257102" cy="11684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20"/>
            </a:lvl1pPr>
            <a:lvl2pPr marL="262901" indent="0">
              <a:buNone/>
              <a:defRPr sz="920"/>
            </a:lvl2pPr>
            <a:lvl3pPr marL="525803" indent="0">
              <a:buNone/>
              <a:defRPr sz="920"/>
            </a:lvl3pPr>
            <a:lvl4pPr marL="788704" indent="0">
              <a:buNone/>
              <a:defRPr sz="920"/>
            </a:lvl4pPr>
            <a:lvl5pPr marL="1051606" indent="0">
              <a:buNone/>
              <a:defRPr sz="920"/>
            </a:lvl5pPr>
            <a:lvl6pPr marL="1314507" indent="0">
              <a:buNone/>
              <a:defRPr sz="920"/>
            </a:lvl6pPr>
            <a:lvl7pPr marL="1577409" indent="0">
              <a:buNone/>
              <a:defRPr sz="920"/>
            </a:lvl7pPr>
            <a:lvl8pPr marL="1840310" indent="0">
              <a:buNone/>
              <a:defRPr sz="920"/>
            </a:lvl8pPr>
            <a:lvl9pPr marL="2103211" indent="0">
              <a:buNone/>
              <a:defRPr sz="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00901" y="3233503"/>
            <a:ext cx="2257102" cy="1140697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85907" y="2791701"/>
            <a:ext cx="2249788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85906" y="1394778"/>
            <a:ext cx="2249788" cy="11684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20"/>
            </a:lvl1pPr>
            <a:lvl2pPr marL="262901" indent="0">
              <a:buNone/>
              <a:defRPr sz="920"/>
            </a:lvl2pPr>
            <a:lvl3pPr marL="525803" indent="0">
              <a:buNone/>
              <a:defRPr sz="920"/>
            </a:lvl3pPr>
            <a:lvl4pPr marL="788704" indent="0">
              <a:buNone/>
              <a:defRPr sz="920"/>
            </a:lvl4pPr>
            <a:lvl5pPr marL="1051606" indent="0">
              <a:buNone/>
              <a:defRPr sz="920"/>
            </a:lvl5pPr>
            <a:lvl6pPr marL="1314507" indent="0">
              <a:buNone/>
              <a:defRPr sz="920"/>
            </a:lvl6pPr>
            <a:lvl7pPr marL="1577409" indent="0">
              <a:buNone/>
              <a:defRPr sz="920"/>
            </a:lvl7pPr>
            <a:lvl8pPr marL="1840310" indent="0">
              <a:buNone/>
              <a:defRPr sz="920"/>
            </a:lvl8pPr>
            <a:lvl9pPr marL="2103211" indent="0">
              <a:buNone/>
              <a:defRPr sz="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84867" y="3233503"/>
            <a:ext cx="2252769" cy="1140697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69693" y="2791701"/>
            <a:ext cx="2251008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69693" y="1394778"/>
            <a:ext cx="2251008" cy="11684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20"/>
            </a:lvl1pPr>
            <a:lvl2pPr marL="262901" indent="0">
              <a:buNone/>
              <a:defRPr sz="920"/>
            </a:lvl2pPr>
            <a:lvl3pPr marL="525803" indent="0">
              <a:buNone/>
              <a:defRPr sz="920"/>
            </a:lvl3pPr>
            <a:lvl4pPr marL="788704" indent="0">
              <a:buNone/>
              <a:defRPr sz="920"/>
            </a:lvl4pPr>
            <a:lvl5pPr marL="1051606" indent="0">
              <a:buNone/>
              <a:defRPr sz="920"/>
            </a:lvl5pPr>
            <a:lvl6pPr marL="1314507" indent="0">
              <a:buNone/>
              <a:defRPr sz="920"/>
            </a:lvl6pPr>
            <a:lvl7pPr marL="1577409" indent="0">
              <a:buNone/>
              <a:defRPr sz="920"/>
            </a:lvl7pPr>
            <a:lvl8pPr marL="1840310" indent="0">
              <a:buNone/>
              <a:defRPr sz="920"/>
            </a:lvl8pPr>
            <a:lvl9pPr marL="2103211" indent="0">
              <a:buNone/>
              <a:defRPr sz="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69597" y="3233501"/>
            <a:ext cx="2253989" cy="1140697"/>
          </a:xfrm>
        </p:spPr>
        <p:txBody>
          <a:bodyPr anchor="t">
            <a:normAutofit/>
          </a:bodyPr>
          <a:lstStyle>
            <a:lvl1pPr marL="0" indent="0">
              <a:buNone/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860591" y="1336358"/>
            <a:ext cx="0" cy="303784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44960" y="1336358"/>
            <a:ext cx="0" cy="30412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9792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1322" y="1983370"/>
            <a:ext cx="6775532" cy="1291061"/>
          </a:xfrm>
          <a:prstGeom prst="rect">
            <a:avLst/>
          </a:prstGeom>
        </p:spPr>
        <p:txBody>
          <a:bodyPr anchor="t" anchorCtr="0"/>
          <a:lstStyle>
            <a:lvl1pPr algn="ctr">
              <a:defRPr sz="552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179302" y="3502639"/>
            <a:ext cx="959572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404942" y="0"/>
            <a:ext cx="526494" cy="87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9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81" y="368115"/>
            <a:ext cx="319618" cy="4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4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916492" y="881168"/>
            <a:ext cx="7531795" cy="178181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6492" y="2711662"/>
            <a:ext cx="7531795" cy="6085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65"/>
            </a:lvl1pPr>
            <a:lvl2pPr marL="0" indent="0" algn="ctr">
              <a:spcBef>
                <a:spcPts val="0"/>
              </a:spcBef>
              <a:buSzTx/>
              <a:buNone/>
              <a:defRPr sz="1265"/>
            </a:lvl2pPr>
            <a:lvl3pPr marL="0" indent="0" algn="ctr">
              <a:spcBef>
                <a:spcPts val="0"/>
              </a:spcBef>
              <a:buSzTx/>
              <a:buNone/>
              <a:defRPr sz="1265"/>
            </a:lvl3pPr>
            <a:lvl4pPr marL="0" indent="0" algn="ctr">
              <a:spcBef>
                <a:spcPts val="0"/>
              </a:spcBef>
              <a:buSzTx/>
              <a:buNone/>
              <a:defRPr sz="1265"/>
            </a:lvl4pPr>
            <a:lvl5pPr marL="0" indent="0" algn="ctr">
              <a:spcBef>
                <a:spcPts val="0"/>
              </a:spcBef>
              <a:buSzTx/>
              <a:buNone/>
              <a:defRPr sz="12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9075" y="4985174"/>
            <a:ext cx="173977" cy="180128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0275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916492" y="3432175"/>
            <a:ext cx="7531795" cy="260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093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916492" y="2302722"/>
            <a:ext cx="7531795" cy="3400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978"/>
              </a:spcBef>
              <a:buSzTx/>
              <a:buNone/>
              <a:defRPr sz="161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9075" y="4985174"/>
            <a:ext cx="173977" cy="180128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45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9075" y="4985174"/>
            <a:ext cx="173977" cy="180128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084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916492" y="1737995"/>
            <a:ext cx="7531795" cy="17818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9075" y="4985174"/>
            <a:ext cx="173977" cy="180128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84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1322" y="1562619"/>
            <a:ext cx="6775532" cy="2008320"/>
          </a:xfrm>
          <a:prstGeom prst="rect">
            <a:avLst/>
          </a:prstGeom>
        </p:spPr>
        <p:txBody>
          <a:bodyPr anchor="t" anchorCtr="0"/>
          <a:lstStyle>
            <a:lvl1pPr algn="ctr">
              <a:defRPr sz="41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1322" y="3880690"/>
            <a:ext cx="6775532" cy="495566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26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2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88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51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1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77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03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179302" y="3598339"/>
            <a:ext cx="959572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404942" y="0"/>
            <a:ext cx="526494" cy="87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99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81" y="368115"/>
            <a:ext cx="319618" cy="4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8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67995" y="1209294"/>
            <a:ext cx="4071557" cy="34701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20347" y="1209294"/>
            <a:ext cx="4071557" cy="34701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7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1993" y="1629919"/>
            <a:ext cx="7955915" cy="11041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03986" y="2944368"/>
            <a:ext cx="6551929" cy="13144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1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 spc="173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90" y="1219520"/>
            <a:ext cx="7416766" cy="32165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83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590" y="1229256"/>
            <a:ext cx="3375106" cy="3216752"/>
          </a:xfrm>
        </p:spPr>
        <p:txBody>
          <a:bodyPr>
            <a:normAutofit/>
          </a:bodyPr>
          <a:lstStyle>
            <a:lvl1pPr>
              <a:defRPr sz="103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2569" y="1225819"/>
            <a:ext cx="3375108" cy="3220188"/>
          </a:xfrm>
        </p:spPr>
        <p:txBody>
          <a:bodyPr>
            <a:normAutofit/>
          </a:bodyPr>
          <a:lstStyle>
            <a:lvl1pPr>
              <a:defRPr sz="103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 spc="173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7573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8590" y="1220325"/>
            <a:ext cx="3375106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8590" y="1687685"/>
            <a:ext cx="3375106" cy="2868666"/>
          </a:xfrm>
        </p:spPr>
        <p:txBody>
          <a:bodyPr>
            <a:normAutofit/>
          </a:bodyPr>
          <a:lstStyle>
            <a:lvl1pPr>
              <a:defRPr sz="103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92572" y="1220325"/>
            <a:ext cx="3375106" cy="441801"/>
          </a:xfrm>
        </p:spPr>
        <p:txBody>
          <a:bodyPr anchor="b">
            <a:noAutofit/>
          </a:bodyPr>
          <a:lstStyle>
            <a:lvl1pPr marL="0" indent="0">
              <a:buNone/>
              <a:defRPr sz="138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2901" indent="0">
              <a:buNone/>
              <a:defRPr sz="1150" b="1"/>
            </a:lvl2pPr>
            <a:lvl3pPr marL="525803" indent="0">
              <a:buNone/>
              <a:defRPr sz="1035" b="1"/>
            </a:lvl3pPr>
            <a:lvl4pPr marL="788704" indent="0">
              <a:buNone/>
              <a:defRPr sz="920" b="1"/>
            </a:lvl4pPr>
            <a:lvl5pPr marL="1051606" indent="0">
              <a:buNone/>
              <a:defRPr sz="920" b="1"/>
            </a:lvl5pPr>
            <a:lvl6pPr marL="1314507" indent="0">
              <a:buNone/>
              <a:defRPr sz="920" b="1"/>
            </a:lvl6pPr>
            <a:lvl7pPr marL="1577409" indent="0">
              <a:buNone/>
              <a:defRPr sz="920" b="1"/>
            </a:lvl7pPr>
            <a:lvl8pPr marL="1840310" indent="0">
              <a:buNone/>
              <a:defRPr sz="920" b="1"/>
            </a:lvl8pPr>
            <a:lvl9pPr marL="2103211" indent="0">
              <a:buNone/>
              <a:defRPr sz="92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92572" y="1687685"/>
            <a:ext cx="3375106" cy="2868666"/>
          </a:xfrm>
        </p:spPr>
        <p:txBody>
          <a:bodyPr>
            <a:normAutofit/>
          </a:bodyPr>
          <a:lstStyle>
            <a:lvl1pPr>
              <a:defRPr sz="103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5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9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3132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590" y="259456"/>
            <a:ext cx="7416766" cy="7555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811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359900" cy="5257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9359899" cy="52578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9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9305" y="3110867"/>
            <a:ext cx="5784126" cy="8397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05" y="1515486"/>
            <a:ext cx="5784126" cy="1412819"/>
          </a:xfrm>
          <a:prstGeom prst="rect">
            <a:avLst/>
          </a:prstGeom>
        </p:spPr>
        <p:txBody>
          <a:bodyPr/>
          <a:lstStyle>
            <a:lvl1pPr>
              <a:defRPr sz="345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550" y="4607738"/>
            <a:ext cx="319618" cy="4033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83570" cy="5257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320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877673" cy="5257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877673" cy="52578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9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45" y="1365263"/>
            <a:ext cx="2932406" cy="2373619"/>
          </a:xfrm>
          <a:prstGeom prst="rect">
            <a:avLst/>
          </a:prstGeom>
        </p:spPr>
        <p:txBody>
          <a:bodyPr/>
          <a:lstStyle>
            <a:lvl1pPr>
              <a:defRPr sz="345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550" y="4607738"/>
            <a:ext cx="319618" cy="4033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83570" cy="5257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7947" y="1365263"/>
            <a:ext cx="2539624" cy="23736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5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26" y="927418"/>
            <a:ext cx="2611025" cy="1109980"/>
          </a:xfrm>
          <a:prstGeom prst="rect">
            <a:avLst/>
          </a:prstGeom>
        </p:spPr>
        <p:txBody>
          <a:bodyPr anchor="b"/>
          <a:lstStyle>
            <a:lvl1pPr algn="l">
              <a:defRPr sz="138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328" y="2216554"/>
            <a:ext cx="2611024" cy="2219959"/>
          </a:xfrm>
        </p:spPr>
        <p:txBody>
          <a:bodyPr>
            <a:normAutofit/>
          </a:bodyPr>
          <a:lstStyle>
            <a:lvl1pPr marL="0" indent="0">
              <a:buNone/>
              <a:defRPr sz="92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2901" indent="0">
              <a:buNone/>
              <a:defRPr sz="690"/>
            </a:lvl2pPr>
            <a:lvl3pPr marL="525803" indent="0">
              <a:buNone/>
              <a:defRPr sz="575"/>
            </a:lvl3pPr>
            <a:lvl4pPr marL="788704" indent="0">
              <a:buNone/>
              <a:defRPr sz="518"/>
            </a:lvl4pPr>
            <a:lvl5pPr marL="1051606" indent="0">
              <a:buNone/>
              <a:defRPr sz="518"/>
            </a:lvl5pPr>
            <a:lvl6pPr marL="1314507" indent="0">
              <a:buNone/>
              <a:defRPr sz="518"/>
            </a:lvl6pPr>
            <a:lvl7pPr marL="1577409" indent="0">
              <a:buNone/>
              <a:defRPr sz="518"/>
            </a:lvl7pPr>
            <a:lvl8pPr marL="1840310" indent="0">
              <a:buNone/>
              <a:defRPr sz="518"/>
            </a:lvl8pPr>
            <a:lvl9pPr marL="2103211" indent="0">
              <a:buNone/>
              <a:defRPr sz="5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407589" y="833751"/>
            <a:ext cx="0" cy="371229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17827" y="927417"/>
            <a:ext cx="4681772" cy="3509095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20"/>
            </a:lvl1pPr>
            <a:lvl2pPr marL="262901" indent="0">
              <a:buNone/>
              <a:defRPr sz="920"/>
            </a:lvl2pPr>
            <a:lvl3pPr marL="525803" indent="0">
              <a:buNone/>
              <a:defRPr sz="920"/>
            </a:lvl3pPr>
            <a:lvl4pPr marL="788704" indent="0">
              <a:buNone/>
              <a:defRPr sz="920"/>
            </a:lvl4pPr>
            <a:lvl5pPr marL="1051606" indent="0">
              <a:buNone/>
              <a:defRPr sz="920"/>
            </a:lvl5pPr>
            <a:lvl6pPr marL="1314507" indent="0">
              <a:buNone/>
              <a:defRPr sz="920"/>
            </a:lvl6pPr>
            <a:lvl7pPr marL="1577409" indent="0">
              <a:buNone/>
              <a:defRPr sz="920"/>
            </a:lvl7pPr>
            <a:lvl8pPr marL="1840310" indent="0">
              <a:buNone/>
              <a:defRPr sz="920"/>
            </a:lvl8pPr>
            <a:lvl9pPr marL="2103211" indent="0">
              <a:buNone/>
              <a:defRPr sz="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606804" y="4673600"/>
            <a:ext cx="762899" cy="584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83570" cy="5257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6026" y="347084"/>
            <a:ext cx="7220084" cy="1073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022" y="1573906"/>
            <a:ext cx="6868334" cy="321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8657647" y="4494165"/>
            <a:ext cx="363743" cy="459014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11B457-DE30-F840-909D-BFE9638A9CAE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600294723"/>
              </p:ext>
            </p:extLst>
          </p:nvPr>
        </p:nvGraphicFramePr>
        <p:xfrm>
          <a:off x="1626" y="1218"/>
          <a:ext cx="1624" cy="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11B457-DE30-F840-909D-BFE9638A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26" y="1218"/>
                        <a:ext cx="1624" cy="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076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4" r:id="rId17"/>
    <p:sldLayoutId id="2147483685" r:id="rId18"/>
    <p:sldLayoutId id="2147483686" r:id="rId19"/>
    <p:sldLayoutId id="2147483687" r:id="rId20"/>
    <p:sldLayoutId id="2147483688" r:id="rId21"/>
  </p:sldLayoutIdLst>
  <p:txStyles>
    <p:titleStyle>
      <a:lvl1pPr algn="l" defTabSz="262901" rtl="0" eaLnBrk="1" latinLnBrk="0" hangingPunct="1">
        <a:spcBef>
          <a:spcPct val="0"/>
        </a:spcBef>
        <a:buNone/>
        <a:defRPr sz="3600" b="0" i="0" kern="1200" spc="173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7176" indent="-197176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427215" indent="-164314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657254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920155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183056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441013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5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708859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5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71761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5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234662" indent="-131451" algn="l" defTabSz="262901" rtl="0" eaLnBrk="1" latinLnBrk="0" hangingPunct="1">
        <a:spcBef>
          <a:spcPts val="57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05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1pPr>
      <a:lvl2pPr marL="262901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2pPr>
      <a:lvl3pPr marL="525803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3pPr>
      <a:lvl4pPr marL="788704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4pPr>
      <a:lvl5pPr marL="1051606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5pPr>
      <a:lvl6pPr marL="1314507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6pPr>
      <a:lvl7pPr marL="1577409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7pPr>
      <a:lvl8pPr marL="1840310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8pPr>
      <a:lvl9pPr marL="2103211" algn="l" defTabSz="262901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eecs.berkeley.edu/~zhanghao/main/publications/subfolder/netflix.png" TargetMode="Externa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research.att.com/~volinsky/papers/ieeecomputer.pd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359900" cy="5257800"/>
          </a:xfrm>
          <a:custGeom>
            <a:avLst/>
            <a:gdLst/>
            <a:ahLst/>
            <a:cxnLst/>
            <a:rect l="l" t="t" r="r" b="b"/>
            <a:pathLst>
              <a:path w="9359900" h="5257800">
                <a:moveTo>
                  <a:pt x="0" y="0"/>
                </a:moveTo>
                <a:lnTo>
                  <a:pt x="9359900" y="0"/>
                </a:lnTo>
                <a:lnTo>
                  <a:pt x="935990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87362"/>
            <a:ext cx="8448675" cy="0"/>
          </a:xfrm>
          <a:custGeom>
            <a:avLst/>
            <a:gdLst/>
            <a:ahLst/>
            <a:cxnLst/>
            <a:rect l="l" t="t" r="r" b="b"/>
            <a:pathLst>
              <a:path w="8448675">
                <a:moveTo>
                  <a:pt x="0" y="0"/>
                </a:moveTo>
                <a:lnTo>
                  <a:pt x="844867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100" y="520700"/>
            <a:ext cx="279400" cy="31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  <a:tabLst>
                <a:tab pos="307340" algn="l"/>
                <a:tab pos="8463915" algn="l"/>
              </a:tabLst>
            </a:pPr>
            <a:r>
              <a:rPr spc="0" dirty="0">
                <a:latin typeface="Times New Roman"/>
                <a:cs typeface="Times New Roman"/>
              </a:rPr>
              <a:t> 	</a:t>
            </a:r>
            <a:r>
              <a:rPr spc="0" dirty="0"/>
              <a:t>Metis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1689100"/>
            <a:ext cx="844423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spc="-1425" dirty="0">
                <a:solidFill>
                  <a:srgbClr val="FFFFFF"/>
                </a:solidFill>
                <a:latin typeface="Arial"/>
                <a:cs typeface="Arial"/>
              </a:rPr>
              <a:t>INTRO</a:t>
            </a:r>
            <a:r>
              <a:rPr sz="5800" b="1" spc="-1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179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800" b="1" spc="-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17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5800" b="1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150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5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800" b="1" spc="-176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5800" b="1" spc="-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850" dirty="0">
                <a:solidFill>
                  <a:srgbClr val="FFFFFF"/>
                </a:solidFill>
                <a:latin typeface="Arial"/>
                <a:cs typeface="Arial"/>
              </a:rPr>
              <a:t>14:</a:t>
            </a:r>
            <a:r>
              <a:rPr sz="5800" b="1" spc="-8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1810" dirty="0">
                <a:solidFill>
                  <a:srgbClr val="FFFFFF"/>
                </a:solidFill>
                <a:latin typeface="Arial"/>
                <a:cs typeface="Arial"/>
              </a:rPr>
              <a:t>RECOMMENDER</a:t>
            </a:r>
            <a:r>
              <a:rPr sz="5800" b="1" spc="-8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00" b="1" spc="-1685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5800">
              <a:latin typeface="Arial"/>
              <a:cs typeface="Arial"/>
            </a:endParaRPr>
          </a:p>
          <a:p>
            <a:pPr marL="279400" marR="6640830">
              <a:lnSpc>
                <a:spcPts val="2800"/>
              </a:lnSpc>
              <a:spcBef>
                <a:spcPts val="1700"/>
              </a:spcBef>
            </a:pPr>
            <a:r>
              <a:rPr sz="2400" b="1" spc="-200" dirty="0">
                <a:solidFill>
                  <a:srgbClr val="FFFFFF"/>
                </a:solidFill>
                <a:latin typeface="Trebuchet MS"/>
                <a:cs typeface="Trebuchet MS"/>
              </a:rPr>
              <a:t>Paul </a:t>
            </a:r>
            <a:r>
              <a:rPr sz="2400" b="1" spc="-229" dirty="0">
                <a:solidFill>
                  <a:srgbClr val="FFFFFF"/>
                </a:solidFill>
                <a:latin typeface="Trebuchet MS"/>
                <a:cs typeface="Trebuchet MS"/>
              </a:rPr>
              <a:t>Burkard  </a:t>
            </a:r>
            <a:r>
              <a:rPr sz="2400" b="1" spc="-155" dirty="0">
                <a:solidFill>
                  <a:srgbClr val="FFFFFF"/>
                </a:solidFill>
                <a:latin typeface="Trebuchet MS"/>
                <a:cs typeface="Trebuchet MS"/>
              </a:rPr>
              <a:t>12/14/2015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Netflix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E6519B9-233E-8C48-A48F-06313E869067}"/>
              </a:ext>
            </a:extLst>
          </p:cNvPr>
          <p:cNvSpPr/>
          <p:nvPr/>
        </p:nvSpPr>
        <p:spPr>
          <a:xfrm>
            <a:off x="1485900" y="1308100"/>
            <a:ext cx="6388100" cy="337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15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</a:t>
            </a:r>
            <a:r>
              <a:rPr lang="en-US" spc="0" dirty="0" err="1"/>
              <a:t>Youtube</a:t>
            </a:r>
            <a:endParaRPr lang="en-US" spc="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4E4B51C-4DED-584D-8B2A-5AFEBB1345C7}"/>
              </a:ext>
            </a:extLst>
          </p:cNvPr>
          <p:cNvSpPr/>
          <p:nvPr/>
        </p:nvSpPr>
        <p:spPr>
          <a:xfrm>
            <a:off x="2361870" y="952500"/>
            <a:ext cx="4762829" cy="430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05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NYTimes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740FBBD-66DC-9145-8F55-3BADC00922A2}"/>
              </a:ext>
            </a:extLst>
          </p:cNvPr>
          <p:cNvSpPr/>
          <p:nvPr/>
        </p:nvSpPr>
        <p:spPr>
          <a:xfrm>
            <a:off x="2273300" y="1028700"/>
            <a:ext cx="4737100" cy="382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61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NYTimes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49E3B54-EE52-1548-B16E-67BA70B1D8D7}"/>
              </a:ext>
            </a:extLst>
          </p:cNvPr>
          <p:cNvSpPr/>
          <p:nvPr/>
        </p:nvSpPr>
        <p:spPr>
          <a:xfrm>
            <a:off x="2273300" y="1028700"/>
            <a:ext cx="4737100" cy="382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99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0CFC-FC46-3B42-A71B-18AB08A0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187B9-16CF-0841-A911-D9821DB8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two general approaches to their design:</a:t>
            </a:r>
          </a:p>
          <a:p>
            <a:pPr lvl="1"/>
            <a:r>
              <a:rPr lang="en-US" dirty="0"/>
              <a:t>In content-based filtering, items are mapped into a feature space, and  recommendations depend on specified characteristics.</a:t>
            </a:r>
          </a:p>
          <a:p>
            <a:pPr lvl="1"/>
            <a:r>
              <a:rPr lang="en-US" dirty="0"/>
              <a:t>In contrast, the only data under consideration in collaborative filtering are user-item ratings, and recommendations depend on user preferences.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9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58B2A-39AE-2B4F-B2EF-9AB32FE81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/>
              <a:t>Content Based Recommenders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7370FE-FFBE-984D-B514-448558DEC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CONTENT-BASED RECOMMENDERS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8AB5F-2C50-AB48-9E82-9F87D9476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Content-based recommendation begins by mapping each item into a  feature space. Both users and items are represented by vectors in this space.</a:t>
            </a:r>
          </a:p>
          <a:p>
            <a:r>
              <a:rPr lang="en-US" sz="2400" dirty="0"/>
              <a:t>Two approaches:</a:t>
            </a:r>
          </a:p>
          <a:p>
            <a:pPr lvl="1"/>
            <a:r>
              <a:rPr lang="en-US" sz="1800" dirty="0"/>
              <a:t>Map users and items to same feature space, compute distance  between a user and item</a:t>
            </a:r>
          </a:p>
          <a:p>
            <a:pPr lvl="1"/>
            <a:r>
              <a:rPr lang="en-US" sz="1800" dirty="0"/>
              <a:t>Create features from </a:t>
            </a:r>
            <a:r>
              <a:rPr lang="en-US" sz="1800" dirty="0" err="1"/>
              <a:t>user+item</a:t>
            </a:r>
            <a:r>
              <a:rPr lang="en-US" sz="1800" dirty="0"/>
              <a:t> pairs and use ML algorithm to predict like/  dislike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CONTENT-BASED RECOMMENDATION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7A0F7-FA1C-7D40-B93B-3E33F1CC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1) Map users and items to same feature space, compute distance  between a user and item</a:t>
            </a:r>
          </a:p>
          <a:p>
            <a:r>
              <a:rPr lang="en-US" dirty="0"/>
              <a:t>Item vectors measure the degree to which the item is described by each feature,  and user vectors measure a user’s preferences for each feature.</a:t>
            </a:r>
          </a:p>
          <a:p>
            <a:r>
              <a:rPr lang="en-US" dirty="0"/>
              <a:t>1) Toy Story -&gt; (Comedy: 1, Animated: 1, Mafia: 0)  Godfather -&gt; (Comedy: 0, Animated, Mafia: 1)</a:t>
            </a:r>
          </a:p>
          <a:p>
            <a:r>
              <a:rPr lang="en-US" dirty="0"/>
              <a:t>User 1 -&gt; (Comedy 1, Animated: 0, Mafia: 0)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 – CONTENT-BASED RECOMMENDATION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6900" y="1301539"/>
            <a:ext cx="64865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DejaVu Sans"/>
                <a:cs typeface="DejaVu Sans"/>
              </a:rPr>
              <a:t>features = (big box oﬃce, aimed at kids, famous actors)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8191" y="2190810"/>
            <a:ext cx="4009390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items (movies):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Finding Nemo = (5, 5, 2)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Mission Impossible = (3, -5, 5)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Jiro Dreams of Sushi = (-4, -5, -5)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6436" y="2228063"/>
            <a:ext cx="2788920" cy="875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>
              <a:lnSpc>
                <a:spcPct val="102800"/>
              </a:lnSpc>
            </a:pPr>
            <a:r>
              <a:rPr sz="1400" dirty="0">
                <a:latin typeface="DejaVu Sans"/>
                <a:cs typeface="DejaVu Sans"/>
              </a:rPr>
              <a:t>predicted ratings*:  </a:t>
            </a:r>
            <a:endParaRPr lang="en-US" sz="1400" dirty="0">
              <a:latin typeface="DejaVu Sans"/>
              <a:cs typeface="DejaVu Sans"/>
            </a:endParaRPr>
          </a:p>
          <a:p>
            <a:pPr marR="5080">
              <a:lnSpc>
                <a:spcPct val="102800"/>
              </a:lnSpc>
            </a:pPr>
            <a:r>
              <a:rPr sz="1400" dirty="0">
                <a:latin typeface="DejaVu Sans"/>
                <a:cs typeface="DejaVu Sans"/>
              </a:rPr>
              <a:t>(-3*5 + 2*5 -2*2) = -9</a:t>
            </a:r>
            <a:endParaRPr lang="en-US" sz="1400" dirty="0">
              <a:latin typeface="DejaVu Sans"/>
              <a:cs typeface="DejaVu Sans"/>
            </a:endParaRPr>
          </a:p>
          <a:p>
            <a:pPr marR="5080">
              <a:lnSpc>
                <a:spcPct val="102800"/>
              </a:lnSpc>
            </a:pPr>
            <a:r>
              <a:rPr sz="1400" dirty="0">
                <a:latin typeface="DejaVu Sans"/>
                <a:cs typeface="DejaVu Sans"/>
              </a:rPr>
              <a:t>(-3*3 - 2*5 -2*5) = -29</a:t>
            </a:r>
            <a:endParaRPr lang="en-US" sz="1400" dirty="0">
              <a:latin typeface="DejaVu Sans"/>
              <a:cs typeface="DejaVu Sans"/>
            </a:endParaRPr>
          </a:p>
          <a:p>
            <a:pPr marR="5080">
              <a:lnSpc>
                <a:spcPct val="102800"/>
              </a:lnSpc>
            </a:pPr>
            <a:r>
              <a:rPr sz="1400" dirty="0">
                <a:latin typeface="DejaVu Sans"/>
                <a:cs typeface="DejaVu Sans"/>
              </a:rPr>
              <a:t>(3*4 - 2*5 + 2*5) = +12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8650" y="3619500"/>
            <a:ext cx="216408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users: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DejaVu Sans"/>
                <a:cs typeface="DejaVu Sans"/>
              </a:rPr>
              <a:t>Jason = (-3, 2, -2)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CONTENT-BASED RECOMMENDATION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FC845-456A-9E46-A7DF-39241FC9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2) Create features from </a:t>
            </a:r>
            <a:r>
              <a:rPr lang="en-US" sz="2400" dirty="0" err="1"/>
              <a:t>user+item</a:t>
            </a:r>
            <a:r>
              <a:rPr lang="en-US" sz="2400" dirty="0"/>
              <a:t> pairs and use ML algorithm  (classifier for instance) to predict like/dislike</a:t>
            </a:r>
          </a:p>
          <a:p>
            <a:pPr lvl="1"/>
            <a:r>
              <a:rPr lang="en-US" sz="1800" dirty="0"/>
              <a:t>Each sample/row is a user/item pair with some outcome:  Outcome = Bought</a:t>
            </a:r>
          </a:p>
          <a:p>
            <a:pPr lvl="1"/>
            <a:r>
              <a:rPr lang="en-US" sz="1800" dirty="0"/>
              <a:t>User features - (purchase power, demographics)  Item features - category, metadata</a:t>
            </a:r>
          </a:p>
          <a:p>
            <a:pPr lvl="1"/>
            <a:r>
              <a:rPr lang="en-US" sz="1800" dirty="0"/>
              <a:t>User/Item features - user/item category overlap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D59-1E5A-2B4C-8B14-9B8C7EF50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/>
              <a:t>Recommenders</a:t>
            </a:r>
          </a:p>
        </p:txBody>
      </p:sp>
    </p:spTree>
    <p:extLst>
      <p:ext uri="{BB962C8B-B14F-4D97-AF65-F5344CB8AC3E}">
        <p14:creationId xmlns:p14="http://schemas.microsoft.com/office/powerpoint/2010/main" val="79815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CONTENT-BASED RECOMMENDATION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D2E-FE89-5549-91E8-8D312E6CC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One notable example of content-based filtering is Pandora, which maps  songs into a feature space using features (or “genes”) designed by the  Music Genome Project.</a:t>
            </a:r>
          </a:p>
          <a:p>
            <a:endParaRPr lang="en-US" sz="2000" dirty="0"/>
          </a:p>
          <a:p>
            <a:r>
              <a:rPr lang="en-US" sz="2000" dirty="0"/>
              <a:t>Using song vectors that depend on these features, Pandora can create a  station with music having similar properties to a song, genre, artist etc.  the user selects.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CONTENT-BASED RECOMMENDATION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9E3B4-D896-DA44-8B6E-D032CDC3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Content-based recommendation has some diﬃculties:</a:t>
            </a:r>
          </a:p>
          <a:p>
            <a:pPr lvl="1"/>
            <a:r>
              <a:rPr lang="en-US" sz="1800" dirty="0"/>
              <a:t>need to map each item into a feature space (usually by hand!)</a:t>
            </a:r>
          </a:p>
          <a:p>
            <a:pPr lvl="1"/>
            <a:r>
              <a:rPr lang="en-US" sz="1800" dirty="0"/>
              <a:t>recommendations are limited in scope (items must be similar to each other)</a:t>
            </a:r>
          </a:p>
          <a:p>
            <a:pPr lvl="1"/>
            <a:r>
              <a:rPr lang="en-US" sz="1800" dirty="0"/>
              <a:t>hard to create cross-content recommendations (</a:t>
            </a:r>
            <a:r>
              <a:rPr lang="en-US" sz="1800" dirty="0" err="1"/>
              <a:t>eg</a:t>
            </a:r>
            <a:r>
              <a:rPr lang="en-US" sz="1800" dirty="0"/>
              <a:t> books/music films…this  would require comparing elements from diﬀerent feature spaces!)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39FC01-4B6C-474D-A353-EC77255CE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D5B2CF-F9DB-694B-8D63-06F35CDCB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34A5C-7A51-7245-95E1-DA3A63A0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purpose of a recommendation system is to decide whether an  item (product, event, movie, song) is something a user is highly likely to  be interested 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REFRAMED AS:</a:t>
            </a:r>
          </a:p>
          <a:p>
            <a:r>
              <a:rPr lang="en-US" dirty="0"/>
              <a:t>The purpose of a recommendation system is to predict a rating that a  user will give an item that they have not yet rated.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B0B4F-9264-0246-8FAF-DC58FF37B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Collaborative filtering refers to a family of methods for predicting  ratings where instead of thinking about users and items in terms of a  feature space, we are only interested in the existing user-item ratings  themselves.</a:t>
            </a:r>
          </a:p>
          <a:p>
            <a:endParaRPr lang="en-US" dirty="0"/>
          </a:p>
          <a:p>
            <a:r>
              <a:rPr lang="en-US" dirty="0"/>
              <a:t>In this case, our dataset is a ratings matrix whose columns correspond  to items, and whose rows correspond to users.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4" name="object 4"/>
          <p:cNvSpPr/>
          <p:nvPr/>
        </p:nvSpPr>
        <p:spPr>
          <a:xfrm>
            <a:off x="2260600" y="1219200"/>
            <a:ext cx="4686300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5062" y="1409700"/>
            <a:ext cx="1463675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94600" y="1485900"/>
            <a:ext cx="1228090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360" dirty="0">
                <a:latin typeface="Arial"/>
                <a:cs typeface="Arial"/>
              </a:rPr>
              <a:t>NOTE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1899"/>
              </a:lnSpc>
              <a:spcBef>
                <a:spcPts val="1125"/>
              </a:spcBef>
            </a:pPr>
            <a:r>
              <a:rPr sz="900" spc="20" dirty="0">
                <a:latin typeface="Georgia"/>
                <a:cs typeface="Georgia"/>
              </a:rPr>
              <a:t>This </a:t>
            </a:r>
            <a:r>
              <a:rPr sz="900" spc="15" dirty="0">
                <a:latin typeface="Georgia"/>
                <a:cs typeface="Georgia"/>
              </a:rPr>
              <a:t>matrix </a:t>
            </a:r>
            <a:r>
              <a:rPr sz="900" spc="-5" dirty="0">
                <a:latin typeface="Georgia"/>
                <a:cs typeface="Georgia"/>
              </a:rPr>
              <a:t>will</a:t>
            </a:r>
            <a:r>
              <a:rPr sz="900" spc="-85" dirty="0">
                <a:latin typeface="Georgia"/>
                <a:cs typeface="Georgia"/>
              </a:rPr>
              <a:t> </a:t>
            </a:r>
            <a:r>
              <a:rPr sz="900" spc="20" dirty="0">
                <a:latin typeface="Georgia"/>
                <a:cs typeface="Georgia"/>
              </a:rPr>
              <a:t>always  </a:t>
            </a:r>
            <a:r>
              <a:rPr sz="900" spc="15" dirty="0">
                <a:latin typeface="Georgia"/>
                <a:cs typeface="Georgia"/>
              </a:rPr>
              <a:t>be</a:t>
            </a:r>
            <a:r>
              <a:rPr sz="900" spc="-5" dirty="0">
                <a:latin typeface="Georgia"/>
                <a:cs typeface="Georgia"/>
              </a:rPr>
              <a:t> </a:t>
            </a:r>
            <a:r>
              <a:rPr sz="900" i="1" spc="15" dirty="0">
                <a:latin typeface="Georgia"/>
                <a:cs typeface="Georgia"/>
              </a:rPr>
              <a:t>sparse</a:t>
            </a:r>
            <a:r>
              <a:rPr sz="900" spc="15" dirty="0">
                <a:latin typeface="Georgia"/>
                <a:cs typeface="Georgia"/>
              </a:rPr>
              <a:t>!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00" y="4940300"/>
            <a:ext cx="42551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5" dirty="0">
                <a:latin typeface="Georgia"/>
                <a:cs typeface="Georgia"/>
              </a:rPr>
              <a:t>source:</a:t>
            </a:r>
            <a:r>
              <a:rPr sz="800" i="1" spc="175" dirty="0">
                <a:latin typeface="Georgia"/>
                <a:cs typeface="Georgia"/>
              </a:rPr>
              <a:t> </a:t>
            </a:r>
            <a:r>
              <a:rPr sz="800" i="1" spc="-5" dirty="0">
                <a:latin typeface="Georgia"/>
                <a:cs typeface="Georgia"/>
                <a:hlinkClick r:id="rId5"/>
              </a:rPr>
              <a:t>http://www.eecs.berkeley.edu/~zhanghao/main/publications/subfolder/netflix.png</a:t>
            </a:r>
            <a:endParaRPr sz="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3360E-C0AD-294E-A9F8-24E2E237E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Collaborative filtering can be done in two diﬀerent ways.</a:t>
            </a:r>
          </a:p>
          <a:p>
            <a:r>
              <a:rPr lang="en-US" u="sng" dirty="0"/>
              <a:t>Item-based CF </a:t>
            </a:r>
            <a:r>
              <a:rPr lang="en-US" dirty="0"/>
              <a:t>uses ratings data to create an item-item similarity  matrix.</a:t>
            </a:r>
          </a:p>
          <a:p>
            <a:pPr lvl="1"/>
            <a:r>
              <a:rPr lang="en-US" dirty="0"/>
              <a:t>Recommendations are then made to a user for items most similar to  those that the user has already rated highly.</a:t>
            </a:r>
          </a:p>
          <a:p>
            <a:pPr lvl="1"/>
            <a:r>
              <a:rPr lang="en-US" dirty="0"/>
              <a:t>This is also called memory-based CF or neighborhood methods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AABA4F-D1E5-3B4A-AA4B-73D23C3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90" y="1219520"/>
            <a:ext cx="4152760" cy="3216535"/>
          </a:xfrm>
        </p:spPr>
        <p:txBody>
          <a:bodyPr>
            <a:normAutofit/>
          </a:bodyPr>
          <a:lstStyle/>
          <a:p>
            <a:r>
              <a:rPr lang="en-US" sz="2400" dirty="0"/>
              <a:t>Neighborhood methods such as item-based CF are popular and easy to  understand, but they don’t scale well.</a:t>
            </a:r>
          </a:p>
          <a:p>
            <a:endParaRPr lang="en-US" sz="2400" dirty="0"/>
          </a:p>
        </p:txBody>
      </p:sp>
      <p:sp>
        <p:nvSpPr>
          <p:cNvPr id="5" name="object 5"/>
          <p:cNvSpPr/>
          <p:nvPr/>
        </p:nvSpPr>
        <p:spPr>
          <a:xfrm>
            <a:off x="4508500" y="2082800"/>
            <a:ext cx="3073400" cy="271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9671" y="2209800"/>
            <a:ext cx="1463675" cy="2514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48600" y="2349500"/>
            <a:ext cx="121348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360" dirty="0">
                <a:latin typeface="Arial"/>
                <a:cs typeface="Arial"/>
              </a:rPr>
              <a:t>NOTE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23495">
              <a:lnSpc>
                <a:spcPct val="101899"/>
              </a:lnSpc>
              <a:spcBef>
                <a:spcPts val="925"/>
              </a:spcBef>
            </a:pPr>
            <a:r>
              <a:rPr sz="900" spc="10" dirty="0">
                <a:latin typeface="Georgia"/>
                <a:cs typeface="Georgia"/>
              </a:rPr>
              <a:t>Item-based </a:t>
            </a:r>
            <a:r>
              <a:rPr sz="900" spc="60" dirty="0">
                <a:latin typeface="Georgia"/>
                <a:cs typeface="Georgia"/>
              </a:rPr>
              <a:t>CF </a:t>
            </a:r>
            <a:r>
              <a:rPr sz="900" spc="15" dirty="0">
                <a:latin typeface="Georgia"/>
                <a:cs typeface="Georgia"/>
              </a:rPr>
              <a:t>is  </a:t>
            </a:r>
            <a:r>
              <a:rPr sz="900" spc="5" dirty="0">
                <a:latin typeface="Georgia"/>
                <a:cs typeface="Georgia"/>
              </a:rPr>
              <a:t>different </a:t>
            </a:r>
            <a:r>
              <a:rPr sz="900" spc="10" dirty="0">
                <a:latin typeface="Georgia"/>
                <a:cs typeface="Georgia"/>
              </a:rPr>
              <a:t>than</a:t>
            </a:r>
            <a:r>
              <a:rPr sz="900" spc="-45" dirty="0">
                <a:latin typeface="Georgia"/>
                <a:cs typeface="Georgia"/>
              </a:rPr>
              <a:t> </a:t>
            </a:r>
            <a:r>
              <a:rPr sz="900" dirty="0">
                <a:latin typeface="Georgia"/>
                <a:cs typeface="Georgia"/>
              </a:rPr>
              <a:t>content-  </a:t>
            </a:r>
            <a:r>
              <a:rPr sz="900" spc="20" dirty="0">
                <a:latin typeface="Georgia"/>
                <a:cs typeface="Georgia"/>
              </a:rPr>
              <a:t>based</a:t>
            </a:r>
            <a:r>
              <a:rPr sz="900" spc="-5" dirty="0">
                <a:latin typeface="Georgia"/>
                <a:cs typeface="Georgia"/>
              </a:rPr>
              <a:t> filtering!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 marR="5080">
              <a:lnSpc>
                <a:spcPct val="101899"/>
              </a:lnSpc>
            </a:pPr>
            <a:r>
              <a:rPr sz="900" spc="15" dirty="0">
                <a:latin typeface="Georgia"/>
                <a:cs typeface="Georgia"/>
              </a:rPr>
              <a:t>Though </a:t>
            </a:r>
            <a:r>
              <a:rPr sz="900" spc="30" dirty="0">
                <a:latin typeface="Georgia"/>
                <a:cs typeface="Georgia"/>
              </a:rPr>
              <a:t>we’re </a:t>
            </a:r>
            <a:r>
              <a:rPr sz="900" spc="10" dirty="0">
                <a:latin typeface="Georgia"/>
                <a:cs typeface="Georgia"/>
              </a:rPr>
              <a:t>making  </a:t>
            </a:r>
            <a:r>
              <a:rPr sz="900" spc="15" dirty="0">
                <a:latin typeface="Georgia"/>
                <a:cs typeface="Georgia"/>
              </a:rPr>
              <a:t>recommendations  </a:t>
            </a:r>
            <a:r>
              <a:rPr sz="900" spc="20" dirty="0">
                <a:latin typeface="Georgia"/>
                <a:cs typeface="Georgia"/>
              </a:rPr>
              <a:t>based </a:t>
            </a:r>
            <a:r>
              <a:rPr sz="900" spc="-5" dirty="0">
                <a:latin typeface="Georgia"/>
                <a:cs typeface="Georgia"/>
              </a:rPr>
              <a:t>on </a:t>
            </a:r>
            <a:r>
              <a:rPr sz="900" spc="10" dirty="0">
                <a:latin typeface="Georgia"/>
                <a:cs typeface="Georgia"/>
              </a:rPr>
              <a:t>items, </a:t>
            </a:r>
            <a:r>
              <a:rPr sz="900" spc="25" dirty="0">
                <a:latin typeface="Georgia"/>
                <a:cs typeface="Georgia"/>
              </a:rPr>
              <a:t>we</a:t>
            </a:r>
            <a:r>
              <a:rPr sz="900" spc="-65" dirty="0">
                <a:latin typeface="Georgia"/>
                <a:cs typeface="Georgia"/>
              </a:rPr>
              <a:t> </a:t>
            </a:r>
            <a:r>
              <a:rPr sz="900" spc="35" dirty="0">
                <a:latin typeface="Georgia"/>
                <a:cs typeface="Georgia"/>
              </a:rPr>
              <a:t>are  </a:t>
            </a:r>
            <a:r>
              <a:rPr sz="900" i="1" spc="5" dirty="0">
                <a:latin typeface="Georgia"/>
                <a:cs typeface="Georgia"/>
              </a:rPr>
              <a:t>not </a:t>
            </a:r>
            <a:r>
              <a:rPr sz="900" spc="5" dirty="0">
                <a:latin typeface="Georgia"/>
                <a:cs typeface="Georgia"/>
              </a:rPr>
              <a:t>embedding </a:t>
            </a:r>
            <a:r>
              <a:rPr sz="900" spc="15" dirty="0">
                <a:latin typeface="Georgia"/>
                <a:cs typeface="Georgia"/>
              </a:rPr>
              <a:t>the  </a:t>
            </a:r>
            <a:r>
              <a:rPr sz="900" spc="20" dirty="0">
                <a:latin typeface="Georgia"/>
                <a:cs typeface="Georgia"/>
              </a:rPr>
              <a:t>items </a:t>
            </a:r>
            <a:r>
              <a:rPr sz="900" spc="-10" dirty="0">
                <a:latin typeface="Georgia"/>
                <a:cs typeface="Georgia"/>
              </a:rPr>
              <a:t>in </a:t>
            </a:r>
            <a:r>
              <a:rPr sz="900" spc="35" dirty="0">
                <a:latin typeface="Georgia"/>
                <a:cs typeface="Georgia"/>
              </a:rPr>
              <a:t>a </a:t>
            </a:r>
            <a:r>
              <a:rPr sz="900" spc="15" dirty="0">
                <a:latin typeface="Georgia"/>
                <a:cs typeface="Georgia"/>
              </a:rPr>
              <a:t>feature  </a:t>
            </a:r>
            <a:r>
              <a:rPr sz="900" spc="20" dirty="0">
                <a:latin typeface="Georgia"/>
                <a:cs typeface="Georgia"/>
              </a:rPr>
              <a:t>space.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ACAB7-F046-AB41-8D1D-A6661E525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/>
              <a:t>Model-based collaborative </a:t>
            </a:r>
            <a:r>
              <a:rPr lang="en-US" dirty="0"/>
              <a:t>filtering abandons the neighborhood  approach and applies other techniques to the ratings matrix.</a:t>
            </a:r>
          </a:p>
          <a:p>
            <a:pPr lvl="1"/>
            <a:r>
              <a:rPr lang="en-US" dirty="0"/>
              <a:t>The most popular model-based CF techniques use matrix  decomposition techniques to find deeper structure in the ratings data.</a:t>
            </a:r>
          </a:p>
          <a:p>
            <a:pPr lvl="1"/>
            <a:r>
              <a:rPr lang="en-US" dirty="0"/>
              <a:t>For example, we could decompose the ratings matrix via SVD to reduce  the dimensionality and extract latent variables.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9A460-04A1-414D-B72B-62E41353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Once we identify the latent variables in the ratings matrix, we can  express both users and items in terms of these latent variables.</a:t>
            </a:r>
          </a:p>
          <a:p>
            <a:r>
              <a:rPr lang="en-US" dirty="0"/>
              <a:t>As before, values in the item vectors represent the degree to which an  item exhibits a given feature, and values in the user vectors represent  user preferences for a given feature.</a:t>
            </a:r>
          </a:p>
          <a:p>
            <a:r>
              <a:rPr lang="en-US" dirty="0"/>
              <a:t>Ratings are constructed by taking dot products of user &amp; item vectors in  the latent feature space.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07B5-E051-2045-B21F-CFFC5922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A418-C8BC-5D4D-8A62-825E869C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0" dirty="0"/>
              <a:t>RECOMMENDER SYSTEMS</a:t>
            </a:r>
          </a:p>
          <a:p>
            <a:r>
              <a:rPr lang="en-US" spc="0" dirty="0"/>
              <a:t>CONTENT-BASED RECOMMENDATION</a:t>
            </a:r>
          </a:p>
          <a:p>
            <a:r>
              <a:rPr lang="en-US" spc="0" dirty="0"/>
              <a:t>COLLABORATIVE FILTERING</a:t>
            </a:r>
          </a:p>
          <a:p>
            <a:r>
              <a:rPr lang="en-US" spc="0" dirty="0"/>
              <a:t>HANDS-ON: RECOMMENDER SYSTEMS</a:t>
            </a:r>
          </a:p>
          <a:p>
            <a:endParaRPr lang="en-US" spc="0" dirty="0"/>
          </a:p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10008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425700" y="965200"/>
            <a:ext cx="4483100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7800" y="4940300"/>
            <a:ext cx="39420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5" dirty="0">
                <a:latin typeface="Georgia"/>
                <a:cs typeface="Georgia"/>
              </a:rPr>
              <a:t>source:</a:t>
            </a:r>
            <a:r>
              <a:rPr sz="900" i="1" spc="110" dirty="0">
                <a:latin typeface="Georgia"/>
                <a:cs typeface="Georgia"/>
              </a:rPr>
              <a:t> </a:t>
            </a:r>
            <a:r>
              <a:rPr sz="900" i="1" spc="-5" dirty="0">
                <a:latin typeface="Georgia"/>
                <a:cs typeface="Georgia"/>
                <a:hlinkClick r:id="rId3"/>
              </a:rPr>
              <a:t>http://www2.research.att.com/~volinsky/papers/ieeecomputer.pdf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42E18-C0A4-BF45-94EE-AA8DCE25F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approach is domain independent, and requires no explicit user or  item profiles to be created.</a:t>
            </a:r>
          </a:p>
          <a:p>
            <a:r>
              <a:rPr lang="en-US" dirty="0"/>
              <a:t>It combines predictive accuracy, scalability, and enough flexibility for  practical modeling (we’ll see what this means in a moment).</a:t>
            </a:r>
          </a:p>
          <a:p>
            <a:r>
              <a:rPr lang="en-US" dirty="0"/>
              <a:t>Since the conclusion of the Netflix prize, these latent factor methods for  collaborative filtering have been regarded as the state-of-the-art in  </a:t>
            </a:r>
            <a:r>
              <a:rPr lang="en-US" dirty="0" err="1"/>
              <a:t>recsys</a:t>
            </a:r>
            <a:r>
              <a:rPr lang="en-US" dirty="0"/>
              <a:t> technology.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But they do have some drawbacks:</a:t>
            </a:r>
          </a:p>
          <a:p>
            <a:pPr lvl="1"/>
            <a:r>
              <a:rPr lang="en-US" dirty="0"/>
              <a:t>lots of (high-dimensional) ratings data needed</a:t>
            </a:r>
          </a:p>
          <a:p>
            <a:pPr lvl="1"/>
            <a:r>
              <a:rPr lang="en-US" dirty="0"/>
              <a:t>data is typically very sparse (in the Netflix prize dataset, ~99% of possible  ratings were missing)</a:t>
            </a:r>
          </a:p>
          <a:p>
            <a:pPr lvl="1"/>
            <a:r>
              <a:rPr lang="en-US" u="sng" dirty="0"/>
              <a:t>cold start problem</a:t>
            </a:r>
            <a:r>
              <a:rPr lang="en-US" dirty="0"/>
              <a:t>: need lots of data on new user or item before  recommendations can be made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 PROBLEM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495CD-DFB9-9740-97DA-4B8E4312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</a:t>
            </a:r>
            <a:r>
              <a:rPr lang="en-US" u="sng" dirty="0"/>
              <a:t>cold start problem </a:t>
            </a:r>
            <a:r>
              <a:rPr lang="en-US" dirty="0"/>
              <a:t>arises because we’ve been relying only on  ratings data, or on explicit feedback from users.</a:t>
            </a:r>
          </a:p>
          <a:p>
            <a:r>
              <a:rPr lang="en-US" dirty="0"/>
              <a:t>Until a user rates several items, we don’t know anything about her  preferences!</a:t>
            </a:r>
          </a:p>
          <a:p>
            <a:r>
              <a:rPr lang="en-US" dirty="0"/>
              <a:t>We can get around this by enhancing our recommendations using  implicit feedback, which may include things like item browsing  behavior, search patterns, purchase history, etc.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 PROBLEM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84D92-42D2-9E44-84C6-753A1C40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While explicit feedback (ratings, likes, purchases) leads to high quality  ratings, the data is sparse and cold starts are problematic.</a:t>
            </a:r>
          </a:p>
          <a:p>
            <a:r>
              <a:rPr lang="en-US" dirty="0"/>
              <a:t>Meanwhile implicit feedback (browsing behavior, </a:t>
            </a:r>
            <a:r>
              <a:rPr lang="en-US" dirty="0" err="1"/>
              <a:t>etc</a:t>
            </a:r>
            <a:r>
              <a:rPr lang="en-US" dirty="0"/>
              <a:t>) leads to less  accurate ratings, but the data is much more dense (and less invasive to  collect).</a:t>
            </a:r>
          </a:p>
          <a:p>
            <a:r>
              <a:rPr lang="en-US" dirty="0"/>
              <a:t>Implicit feedback can help to infer user preferences when explicit  feedback is not available, therefore easing the cold start problem.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METHODS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C5651-8840-CB41-AEC9-2300598EA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Hybrid filtering methods provide another way to get around the cold  start problem by combining filtering methods (</a:t>
            </a:r>
            <a:r>
              <a:rPr lang="en-US" dirty="0" err="1"/>
              <a:t>eg</a:t>
            </a:r>
            <a:r>
              <a:rPr lang="en-US" dirty="0"/>
              <a:t>, by using content-  based info to “boost” a collaborative model).</a:t>
            </a:r>
          </a:p>
          <a:p>
            <a:r>
              <a:rPr lang="en-US" dirty="0"/>
              <a:t>This content-based info can be item-based as above, or even user-  based (</a:t>
            </a:r>
            <a:r>
              <a:rPr lang="en-US" dirty="0" err="1"/>
              <a:t>eg</a:t>
            </a:r>
            <a:r>
              <a:rPr lang="en-US" dirty="0"/>
              <a:t>, demographic info).</a:t>
            </a:r>
          </a:p>
          <a:p>
            <a:r>
              <a:rPr lang="en-US" dirty="0"/>
              <a:t>Hybrid methods can also make the data sparsity issue easier to deal  with, by broadening the set of features under consideration.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C53-8A2B-CB4C-80C8-BDDBB70E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99E6-F13B-0749-88D3-4DD413186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0" dirty="0"/>
              <a:t>What are Recommender Systems?</a:t>
            </a:r>
          </a:p>
          <a:p>
            <a:pPr lvl="1"/>
            <a:r>
              <a:rPr lang="en-US" spc="0" dirty="0"/>
              <a:t>Why do we need them?</a:t>
            </a:r>
          </a:p>
          <a:p>
            <a:pPr lvl="1"/>
            <a:r>
              <a:rPr lang="en-US" spc="0" dirty="0"/>
              <a:t>What are some common use cases?</a:t>
            </a:r>
          </a:p>
          <a:p>
            <a:r>
              <a:rPr lang="en-US" spc="0" dirty="0"/>
              <a:t>What are the 2 main types of Recommender Systems?</a:t>
            </a:r>
          </a:p>
          <a:p>
            <a:pPr lvl="1"/>
            <a:r>
              <a:rPr lang="en-US" spc="0" dirty="0"/>
              <a:t>How do they diﬀer?</a:t>
            </a:r>
          </a:p>
          <a:p>
            <a:pPr lvl="1"/>
            <a:r>
              <a:rPr lang="en-US" spc="0" dirty="0"/>
              <a:t>What are their respective strengths/weaknesses?</a:t>
            </a:r>
          </a:p>
          <a:p>
            <a:endParaRPr lang="en-US" spc="0" dirty="0"/>
          </a:p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75930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5AAF32-5F82-7B46-A520-441CC04C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/>
              <a:t>Recommender Systems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999D0C-A311-C94C-B634-10C195126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2B63-75EF-0C4C-AD67-09E4DFB7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D502-9507-2B41-9404-3CC7B7FA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pc="0" dirty="0"/>
              <a:t>Q: What are Recommender Systems?</a:t>
            </a:r>
          </a:p>
          <a:p>
            <a:r>
              <a:rPr lang="en-US" spc="0" dirty="0"/>
              <a:t>A: Automated systems that seek to suggest whether a given item (product, event, movie, song, </a:t>
            </a:r>
            <a:r>
              <a:rPr lang="en-US" spc="0" dirty="0" err="1"/>
              <a:t>etc</a:t>
            </a:r>
            <a:r>
              <a:rPr lang="en-US" spc="0" dirty="0"/>
              <a:t>) will be desirable to a user.</a:t>
            </a:r>
          </a:p>
          <a:p>
            <a:endParaRPr lang="en-US" spc="0" dirty="0"/>
          </a:p>
          <a:p>
            <a:r>
              <a:rPr lang="en-US" spc="0" dirty="0"/>
              <a:t>They often build on the back of machine learning concepts we’ve seen  previously. They’ve become ubiquitous in today’s web-based world, so there are  many diﬀerent applications…</a:t>
            </a:r>
          </a:p>
          <a:p>
            <a:endParaRPr lang="en-US" spc="0" dirty="0"/>
          </a:p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32426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93700" y="1181441"/>
            <a:ext cx="8648700" cy="3123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980DDF-359C-1948-BF77-32C37CB5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- Amazon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20700" y="1384300"/>
            <a:ext cx="84455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Amazon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A3D79B-941E-4F47-B34A-2251EE10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3F8161-C0D9-4549-B9D6-11E50F1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Examples – Netflix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E5D94FA-75CD-8340-9104-6BC77A627828}"/>
              </a:ext>
            </a:extLst>
          </p:cNvPr>
          <p:cNvSpPr/>
          <p:nvPr/>
        </p:nvSpPr>
        <p:spPr>
          <a:xfrm>
            <a:off x="1282700" y="1168400"/>
            <a:ext cx="6807200" cy="367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8869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/>
      <a:bodyPr vert="horz" wrap="square" lIns="0" tIns="30480" rIns="0" bIns="0" rtlCol="0">
        <a:spAutoFit/>
      </a:bodyPr>
      <a:lstStyle>
        <a:defPPr marL="12700" marR="5080" algn="l">
          <a:lnSpc>
            <a:spcPts val="3200"/>
          </a:lnSpc>
          <a:spcBef>
            <a:spcPts val="240"/>
          </a:spcBef>
          <a:defRPr sz="2700" dirty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is-Theme-Blue" id="{460A5A4D-7399-4443-951D-CD37A1F27E0A}" vid="{8C32C979-581A-E641-BCBB-8E5ECE3F82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53</TotalTime>
  <Words>1437</Words>
  <Application>Microsoft Macintosh PowerPoint</Application>
  <PresentationFormat>Custom</PresentationFormat>
  <Paragraphs>138</Paragraphs>
  <Slides>35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DejaVu Sans</vt:lpstr>
      <vt:lpstr>Georgia</vt:lpstr>
      <vt:lpstr>Gill Sans MT</vt:lpstr>
      <vt:lpstr>Helvetica</vt:lpstr>
      <vt:lpstr>Times New Roman</vt:lpstr>
      <vt:lpstr>Trebuchet MS</vt:lpstr>
      <vt:lpstr>Wingdings 3</vt:lpstr>
      <vt:lpstr>Metis-Theme-Blue</vt:lpstr>
      <vt:lpstr>think-cell Slide</vt:lpstr>
      <vt:lpstr>  Metis </vt:lpstr>
      <vt:lpstr>Recommenders</vt:lpstr>
      <vt:lpstr>Agenda</vt:lpstr>
      <vt:lpstr>Learning Goals</vt:lpstr>
      <vt:lpstr>Recommender Systems</vt:lpstr>
      <vt:lpstr>Recommenders</vt:lpstr>
      <vt:lpstr>Examples - Amazon</vt:lpstr>
      <vt:lpstr>Examples – Amazon</vt:lpstr>
      <vt:lpstr>Examples – Netflix</vt:lpstr>
      <vt:lpstr>Examples – Netflix</vt:lpstr>
      <vt:lpstr>Examples – Youtube</vt:lpstr>
      <vt:lpstr>Examples – NYTimes</vt:lpstr>
      <vt:lpstr>Examples – NYTimes</vt:lpstr>
      <vt:lpstr>Recommender Systems</vt:lpstr>
      <vt:lpstr>Content Based Recommenders</vt:lpstr>
      <vt:lpstr>CONTENT-BASED RECOMMENDERS</vt:lpstr>
      <vt:lpstr>CONTENT-BASED RECOMMENDATION</vt:lpstr>
      <vt:lpstr>EXAMPLE – CONTENT-BASED RECOMMENDATION</vt:lpstr>
      <vt:lpstr>CONTENT-BASED RECOMMENDATION</vt:lpstr>
      <vt:lpstr>CONTENT-BASED RECOMMENDATION</vt:lpstr>
      <vt:lpstr>CONTENT-BASED RECOMMENDATION</vt:lpstr>
      <vt:lpstr>Collaborative Filtering</vt:lpstr>
      <vt:lpstr>RECOMMENDATION SYSTEMS</vt:lpstr>
      <vt:lpstr>COLLABORATIVE FILTERING</vt:lpstr>
      <vt:lpstr>RATINGS MATRIX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COLD START PROBLEM</vt:lpstr>
      <vt:lpstr>COLD START PROBLEM</vt:lpstr>
      <vt:lpstr>HYBRID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Metis </dc:title>
  <cp:lastModifiedBy>Sophia Ray</cp:lastModifiedBy>
  <cp:revision>10</cp:revision>
  <dcterms:created xsi:type="dcterms:W3CDTF">2018-11-20T20:31:39Z</dcterms:created>
  <dcterms:modified xsi:type="dcterms:W3CDTF">2018-11-20T21:40:44Z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2018-11-20T00:00:00Z</vt:filetime>
  </property>
</Properties>
</file>